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1" r:id="rId2"/>
  </p:sldMasterIdLst>
  <p:sldIdLst>
    <p:sldId id="261" r:id="rId3"/>
    <p:sldId id="286" r:id="rId4"/>
    <p:sldId id="281" r:id="rId5"/>
    <p:sldId id="280" r:id="rId6"/>
    <p:sldId id="288" r:id="rId7"/>
    <p:sldId id="294" r:id="rId8"/>
    <p:sldId id="287" r:id="rId9"/>
    <p:sldId id="289" r:id="rId10"/>
    <p:sldId id="295" r:id="rId11"/>
    <p:sldId id="290" r:id="rId12"/>
    <p:sldId id="291" r:id="rId13"/>
    <p:sldId id="282" r:id="rId14"/>
    <p:sldId id="296" r:id="rId15"/>
    <p:sldId id="292" r:id="rId16"/>
    <p:sldId id="297" r:id="rId17"/>
    <p:sldId id="299" r:id="rId18"/>
    <p:sldId id="29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A164E-BBAC-4C24-B20E-89155A8842EC}">
          <p14:sldIdLst>
            <p14:sldId id="261"/>
            <p14:sldId id="286"/>
            <p14:sldId id="281"/>
            <p14:sldId id="280"/>
            <p14:sldId id="288"/>
            <p14:sldId id="294"/>
            <p14:sldId id="287"/>
            <p14:sldId id="289"/>
            <p14:sldId id="295"/>
            <p14:sldId id="290"/>
            <p14:sldId id="291"/>
            <p14:sldId id="282"/>
            <p14:sldId id="296"/>
            <p14:sldId id="292"/>
            <p14:sldId id="297"/>
            <p14:sldId id="299"/>
            <p14:sldId id="29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 userDrawn="1"/>
        </p:nvSpPr>
        <p:spPr bwMode="gray">
          <a:xfrm>
            <a:off x="670561" y="5497918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21935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7897"/>
            <a:ext cx="10972800" cy="909117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70560" y="1644301"/>
            <a:ext cx="10972800" cy="7315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2pPr>
          </a:lstStyle>
          <a:p>
            <a:pPr lvl="0"/>
            <a:r>
              <a:rPr lang="en-US" dirty="0"/>
              <a:t>CLICK TO EDIT CHART TITLE</a:t>
            </a:r>
          </a:p>
          <a:p>
            <a:pPr lvl="1"/>
            <a:r>
              <a:rPr lang="en-US" dirty="0"/>
              <a:t>Second level for chart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4"/>
          </p:nvPr>
        </p:nvSpPr>
        <p:spPr>
          <a:xfrm>
            <a:off x="670560" y="2467261"/>
            <a:ext cx="10972800" cy="3657600"/>
          </a:xfrm>
        </p:spPr>
        <p:txBody>
          <a:bodyPr rIns="0" anchor="ctr" anchorCtr="1"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70560" y="6153671"/>
            <a:ext cx="10972800" cy="17081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lvl="0"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15136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wrap="square"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lvl="0"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>
                <a:solidFill>
                  <a:schemeClr val="bg1"/>
                </a:solidFill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36807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Solid Background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828800" y="2011680"/>
            <a:ext cx="9144000" cy="3566160"/>
          </a:xfrm>
        </p:spPr>
        <p:txBody>
          <a:bodyPr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  <a:lvl2pPr marL="1371600" indent="-228600" algn="l"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Click to edit quote text</a:t>
            </a:r>
          </a:p>
          <a:p>
            <a:pPr lvl="1"/>
            <a:r>
              <a:rPr lang="en-US" dirty="0"/>
              <a:t>Second level for attribution</a:t>
            </a: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lvl="0"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>
                <a:solidFill>
                  <a:schemeClr val="bg1"/>
                </a:solidFill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10746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015" y="1511301"/>
            <a:ext cx="4451971" cy="36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3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231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00083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8238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01930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6154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43569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561" y="2918847"/>
            <a:ext cx="6060092" cy="1645920"/>
          </a:xfrm>
        </p:spPr>
        <p:txBody>
          <a:bodyPr anchor="t"/>
          <a:lstStyle>
            <a:lvl1pPr algn="l">
              <a:lnSpc>
                <a:spcPct val="90000"/>
              </a:lnSpc>
              <a:defRPr sz="3600" b="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70561" y="2239363"/>
            <a:ext cx="6060092" cy="640080"/>
          </a:xfr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70560" y="4578546"/>
            <a:ext cx="6461760" cy="640080"/>
          </a:xfr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5497918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45144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lvl="0"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4519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36835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51772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0226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97545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965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13871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3587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19619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700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76197"/>
            <a:ext cx="10972800" cy="92081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560" y="1647825"/>
            <a:ext cx="10972800" cy="4615687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289994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90219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561" y="2918847"/>
            <a:ext cx="6060092" cy="1645920"/>
          </a:xfrm>
        </p:spPr>
        <p:txBody>
          <a:bodyPr anchor="t"/>
          <a:lstStyle>
            <a:lvl1pPr algn="l">
              <a:lnSpc>
                <a:spcPct val="90000"/>
              </a:lnSpc>
              <a:defRPr sz="3600" b="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70561" y="2239363"/>
            <a:ext cx="6060092" cy="640080"/>
          </a:xfr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70560" y="4578546"/>
            <a:ext cx="6461760" cy="640080"/>
          </a:xfr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5497918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3945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5789"/>
            <a:ext cx="10972800" cy="9112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59" y="1647825"/>
            <a:ext cx="10994391" cy="4754880"/>
          </a:xfrm>
        </p:spPr>
        <p:txBody>
          <a:bodyPr/>
          <a:lstStyle>
            <a:lvl1pPr>
              <a:spcBef>
                <a:spcPts val="1800"/>
              </a:spcBef>
              <a:defRPr sz="1800" b="0">
                <a:solidFill>
                  <a:schemeClr val="tx1"/>
                </a:solidFill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56278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5789"/>
            <a:ext cx="10972800" cy="9112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641159"/>
            <a:ext cx="5303520" cy="4872376"/>
          </a:xfrm>
        </p:spPr>
        <p:txBody>
          <a:bodyPr/>
          <a:lstStyle>
            <a:lvl1pPr>
              <a:spcBef>
                <a:spcPts val="600"/>
              </a:spcBef>
              <a:defRPr sz="1800" b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600"/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1641159"/>
            <a:ext cx="5303520" cy="4872376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600"/>
            </a:lvl3pPr>
            <a:lvl4pPr>
              <a:spcBef>
                <a:spcPts val="600"/>
              </a:spcBef>
              <a:defRPr sz="1400"/>
            </a:lvl4pPr>
            <a:lvl5pPr>
              <a:spcBef>
                <a:spcPts val="6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1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6777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5789"/>
            <a:ext cx="10972800" cy="9112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2927698"/>
            <a:ext cx="5303520" cy="3474720"/>
          </a:xfrm>
        </p:spPr>
        <p:txBody>
          <a:bodyPr/>
          <a:lstStyle>
            <a:lvl1pPr>
              <a:spcBef>
                <a:spcPts val="600"/>
              </a:spcBef>
              <a:defRPr sz="18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2927698"/>
            <a:ext cx="5303520" cy="3474720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70560" y="1647538"/>
            <a:ext cx="10972800" cy="1097280"/>
          </a:xfrm>
        </p:spPr>
        <p:txBody>
          <a:bodyPr/>
          <a:lstStyle>
            <a:lvl1pPr>
              <a:defRPr sz="2000" b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3520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579438"/>
            <a:ext cx="6096000" cy="6278562"/>
          </a:xfrm>
          <a:solidFill>
            <a:schemeClr val="accent1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2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an image, chart or typographic element</a:t>
            </a:r>
          </a:p>
          <a:p>
            <a:r>
              <a:rPr lang="en-US" dirty="0"/>
              <a:t>  within this placeholder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5789"/>
            <a:ext cx="5299456" cy="650875"/>
          </a:xfrm>
        </p:spPr>
        <p:txBody>
          <a:bodyPr rIns="182880"/>
          <a:lstStyle>
            <a:lvl1pPr>
              <a:defRPr cap="none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579564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180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49754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585789"/>
            <a:ext cx="10972800" cy="911225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17106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 userDrawn="1"/>
        </p:nvSpPr>
        <p:spPr bwMode="gray">
          <a:xfrm>
            <a:off x="670561" y="6427471"/>
            <a:ext cx="4077308" cy="292101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lvl="0"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sz="1000" dirty="0"/>
              <a:t>Proprietary and confidential —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53572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5217" y="585788"/>
            <a:ext cx="10968143" cy="911224"/>
          </a:xfrm>
          <a:prstGeom prst="rect">
            <a:avLst/>
          </a:prstGeom>
        </p:spPr>
        <p:txBody>
          <a:bodyPr vert="horz" lIns="0" tIns="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647825"/>
            <a:ext cx="10972800" cy="457009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130118" y="6483387"/>
            <a:ext cx="511277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7BA74403-7751-4A7C-B4E4-1B9C46AF508B}" type="slidenum">
              <a:rPr lang="en-US" sz="9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b="1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130118" y="6483387"/>
            <a:ext cx="511277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7BA74403-7751-4A7C-B4E4-1B9C46AF508B}" type="slidenum">
              <a:rPr lang="en-US" sz="900" smtClean="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1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69" y="1687610"/>
            <a:ext cx="5869175" cy="1645920"/>
          </a:xfrm>
        </p:spPr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</a:rPr>
              <a:t>Using Cloud Computing Power to Accelerate Investigations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485" y="2646953"/>
            <a:ext cx="5935873" cy="3754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Abbott Data Analytics Symposium Oct 2018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00200" y="3165054"/>
            <a:ext cx="4805460" cy="816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David Shelley, Jessica Tower, Hassan Al-Atat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Advanced Algorithm Development</a:t>
            </a:r>
          </a:p>
        </p:txBody>
      </p:sp>
    </p:spTree>
    <p:extLst>
      <p:ext uri="{BB962C8B-B14F-4D97-AF65-F5344CB8AC3E}">
        <p14:creationId xmlns:p14="http://schemas.microsoft.com/office/powerpoint/2010/main" val="112649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4" y="2409371"/>
            <a:ext cx="6160191" cy="38172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Results and Subreads table for 400 days</a:t>
            </a:r>
          </a:p>
          <a:p>
            <a:pPr lvl="1"/>
            <a:r>
              <a:rPr lang="en-US" dirty="0"/>
              <a:t>Saved as two large pipe-separated files into S3 buckets</a:t>
            </a:r>
          </a:p>
          <a:p>
            <a:pPr lvl="1"/>
            <a:r>
              <a:rPr lang="en-US" dirty="0"/>
              <a:t>Data transferred to the cloud as part of an IDA snapshot by the BDAA team</a:t>
            </a:r>
          </a:p>
          <a:p>
            <a:r>
              <a:rPr lang="en-US" dirty="0"/>
              <a:t>Single pipe-separated files transferred from S3 storage to the Spark cluster</a:t>
            </a:r>
          </a:p>
          <a:p>
            <a:r>
              <a:rPr lang="en-US" dirty="0"/>
              <a:t>Files were distributed into Hadoop File system (HDFS) across worker node hard drives</a:t>
            </a:r>
          </a:p>
          <a:p>
            <a:r>
              <a:rPr lang="en-US" dirty="0"/>
              <a:t>Hive tables created to allow for data manipulation by Spark</a:t>
            </a:r>
          </a:p>
          <a:p>
            <a:pPr lvl="1"/>
            <a:r>
              <a:rPr lang="en-US" dirty="0"/>
              <a:t>Hive is a data warehouse software</a:t>
            </a:r>
          </a:p>
          <a:p>
            <a:pPr lvl="1"/>
            <a:r>
              <a:rPr lang="en-US" dirty="0"/>
              <a:t>Designed to read/write and manipulate large distributed datasets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2" descr="https://d2908q01vomqb2.cloudfront.net/1b6453892473a467d07372d45eb05abc2031647a/2017/06/21/Step_Functions_S3_Bucket_Arch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39474" r="80292" b="47193"/>
          <a:stretch/>
        </p:blipFill>
        <p:spPr bwMode="auto">
          <a:xfrm>
            <a:off x="6581105" y="2273829"/>
            <a:ext cx="1519649" cy="149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emr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5807" r="5879" b="19057"/>
          <a:stretch/>
        </p:blipFill>
        <p:spPr bwMode="auto">
          <a:xfrm>
            <a:off x="7892249" y="4045340"/>
            <a:ext cx="2387635" cy="18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7" idx="2"/>
            <a:endCxn id="8" idx="1"/>
          </p:cNvCxnSpPr>
          <p:nvPr/>
        </p:nvCxnSpPr>
        <p:spPr>
          <a:xfrm>
            <a:off x="7340930" y="3773743"/>
            <a:ext cx="551319" cy="12040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97644" y="3694649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transfer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631034" y="4518185"/>
            <a:ext cx="571023" cy="4836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691003" y="4760005"/>
            <a:ext cx="1062373" cy="2418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631034" y="5018000"/>
            <a:ext cx="1122342" cy="2657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691003" y="5061614"/>
            <a:ext cx="442581" cy="5666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14470" y="5828888"/>
            <a:ext cx="176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distributed into HDFS</a:t>
            </a:r>
          </a:p>
        </p:txBody>
      </p:sp>
      <p:pic>
        <p:nvPicPr>
          <p:cNvPr id="3074" name="Picture 2" descr="Apache 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340" y="4796366"/>
            <a:ext cx="10858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650938" y="3856334"/>
            <a:ext cx="128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Hive tables linked to HDFS data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10279884" y="4045340"/>
            <a:ext cx="323428" cy="2346498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5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68" y="2253802"/>
            <a:ext cx="6078827" cy="4031087"/>
          </a:xfrm>
        </p:spPr>
        <p:txBody>
          <a:bodyPr>
            <a:normAutofit/>
          </a:bodyPr>
          <a:lstStyle/>
          <a:p>
            <a:r>
              <a:rPr lang="en-US" dirty="0"/>
              <a:t>Master node</a:t>
            </a:r>
          </a:p>
          <a:p>
            <a:pPr lvl="1"/>
            <a:r>
              <a:rPr lang="en-US" dirty="0"/>
              <a:t>Runs the cluster (scheduler); initial data prep happens here</a:t>
            </a:r>
          </a:p>
          <a:p>
            <a:pPr lvl="1"/>
            <a:r>
              <a:rPr lang="en-US" dirty="0"/>
              <a:t>R (sparklyr package) translates code to Spark SQL</a:t>
            </a:r>
          </a:p>
          <a:p>
            <a:pPr lvl="1"/>
            <a:r>
              <a:rPr lang="en-US" dirty="0"/>
              <a:t>Spark divides tasks to be sent to worker nodes</a:t>
            </a:r>
          </a:p>
          <a:p>
            <a:r>
              <a:rPr lang="en-US" dirty="0"/>
              <a:t>Worker (Core) Nodes</a:t>
            </a:r>
          </a:p>
          <a:p>
            <a:pPr lvl="1"/>
            <a:r>
              <a:rPr lang="en-US" dirty="0"/>
              <a:t>Heavy processing happens here</a:t>
            </a:r>
          </a:p>
          <a:p>
            <a:pPr lvl="1"/>
            <a:r>
              <a:rPr lang="en-US" dirty="0"/>
              <a:t>Tasks from the master node are run on small partitions called Executors within each worker node</a:t>
            </a:r>
          </a:p>
          <a:p>
            <a:pPr lvl="1"/>
            <a:r>
              <a:rPr lang="en-US" dirty="0"/>
              <a:t>Each Executor is assigned a portion of the total CPUs and memory</a:t>
            </a:r>
          </a:p>
          <a:p>
            <a:pPr lvl="1"/>
            <a:r>
              <a:rPr lang="en-US" dirty="0"/>
              <a:t>Completed tasks are sent back to the Master node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Image result for sparkly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27" y="1402479"/>
            <a:ext cx="5868473" cy="54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4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Hardware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4" y="2408349"/>
            <a:ext cx="5653825" cy="39834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EMR Cluster</a:t>
            </a:r>
          </a:p>
          <a:p>
            <a:pPr lvl="1"/>
            <a:r>
              <a:rPr lang="en-US" dirty="0"/>
              <a:t>Fully customizable cluster dimensions on AWS</a:t>
            </a:r>
          </a:p>
          <a:p>
            <a:pPr lvl="1"/>
            <a:r>
              <a:rPr lang="en-US" dirty="0"/>
              <a:t>Hardware takes ~12 minutes to spin up once selections are made (plus ~15 minutes software installation)</a:t>
            </a:r>
          </a:p>
          <a:p>
            <a:r>
              <a:rPr lang="en-US" dirty="0"/>
              <a:t>Master Node</a:t>
            </a:r>
          </a:p>
          <a:p>
            <a:pPr lvl="1"/>
            <a:r>
              <a:rPr lang="en-US" dirty="0"/>
              <a:t>EC2 type sets the number of CPUs and amount of memory</a:t>
            </a:r>
          </a:p>
          <a:p>
            <a:pPr lvl="1"/>
            <a:r>
              <a:rPr lang="en-US" dirty="0"/>
              <a:t>Physical storage: need more than enough to transfer 800gb files into distributed file structure (HDFS)</a:t>
            </a:r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Number of worker nodes</a:t>
            </a:r>
          </a:p>
          <a:p>
            <a:pPr lvl="1"/>
            <a:r>
              <a:rPr lang="en-US" dirty="0"/>
              <a:t>EC2 type sets number of CPUs and amount of memory</a:t>
            </a:r>
          </a:p>
          <a:p>
            <a:pPr lvl="1"/>
            <a:r>
              <a:rPr lang="en-US" dirty="0"/>
              <a:t>Amount of physical storage per node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473" t="42441" r="27090" b="15680"/>
          <a:stretch/>
        </p:blipFill>
        <p:spPr>
          <a:xfrm>
            <a:off x="5681351" y="2730321"/>
            <a:ext cx="6446254" cy="30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2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Hardware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4" y="2408349"/>
            <a:ext cx="5653825" cy="39834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EMR Cluster</a:t>
            </a:r>
          </a:p>
          <a:p>
            <a:pPr lvl="1"/>
            <a:r>
              <a:rPr lang="en-US" dirty="0"/>
              <a:t>Fully customizable cluster dimensions on AWS</a:t>
            </a:r>
          </a:p>
          <a:p>
            <a:pPr lvl="1"/>
            <a:r>
              <a:rPr lang="en-US" dirty="0"/>
              <a:t>Hardware takes ~12 minutes to spin up once selections are made (plus ~15 minutes software installation)</a:t>
            </a:r>
          </a:p>
          <a:p>
            <a:r>
              <a:rPr lang="en-US" dirty="0"/>
              <a:t>Master Node</a:t>
            </a:r>
          </a:p>
          <a:p>
            <a:pPr lvl="1"/>
            <a:r>
              <a:rPr lang="en-US" dirty="0"/>
              <a:t>EC2 type sets the number of CPUs and amount of memory</a:t>
            </a:r>
          </a:p>
          <a:p>
            <a:pPr lvl="1"/>
            <a:r>
              <a:rPr lang="en-US" dirty="0"/>
              <a:t>Physical storage: need more than enough to transfer 800gb files into distributed file structure (HDFS)</a:t>
            </a:r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Number of worker nodes</a:t>
            </a:r>
          </a:p>
          <a:p>
            <a:pPr lvl="1"/>
            <a:r>
              <a:rPr lang="en-US" dirty="0"/>
              <a:t>EC2 type sets number of CPUs and amount of memory</a:t>
            </a:r>
          </a:p>
          <a:p>
            <a:pPr lvl="1"/>
            <a:r>
              <a:rPr lang="en-US" dirty="0"/>
              <a:t>Amount of physical storage per node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21250" y="2627290"/>
          <a:ext cx="62462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564">
                  <a:extLst>
                    <a:ext uri="{9D8B030D-6E8A-4147-A177-3AD203B41FA5}">
                      <a16:colId xmlns:a16="http://schemas.microsoft.com/office/drawing/2014/main" val="2463146054"/>
                    </a:ext>
                  </a:extLst>
                </a:gridCol>
                <a:gridCol w="1561564">
                  <a:extLst>
                    <a:ext uri="{9D8B030D-6E8A-4147-A177-3AD203B41FA5}">
                      <a16:colId xmlns:a16="http://schemas.microsoft.com/office/drawing/2014/main" val="131445667"/>
                    </a:ext>
                  </a:extLst>
                </a:gridCol>
                <a:gridCol w="1561564">
                  <a:extLst>
                    <a:ext uri="{9D8B030D-6E8A-4147-A177-3AD203B41FA5}">
                      <a16:colId xmlns:a16="http://schemas.microsoft.com/office/drawing/2014/main" val="1518811824"/>
                    </a:ext>
                  </a:extLst>
                </a:gridCol>
                <a:gridCol w="1561564">
                  <a:extLst>
                    <a:ext uri="{9D8B030D-6E8A-4147-A177-3AD203B41FA5}">
                      <a16:colId xmlns:a16="http://schemas.microsoft.com/office/drawing/2014/main" val="3277670722"/>
                    </a:ext>
                  </a:extLst>
                </a:gridCol>
              </a:tblGrid>
              <a:tr h="67936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Master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Worker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 of Worker Nodes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040027"/>
                  </a:ext>
                </a:extLst>
              </a:tr>
              <a:tr h="988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EC2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794972"/>
                  </a:ext>
                </a:extLst>
              </a:tr>
              <a:tr h="988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EC2</a:t>
                      </a:r>
                      <a:r>
                        <a:rPr lang="en-US" baseline="0" dirty="0"/>
                        <a:t> Instance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R4.4xl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16 CPUs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122GB</a:t>
                      </a:r>
                      <a:r>
                        <a:rPr lang="en-US" baseline="0" dirty="0"/>
                        <a:t> memory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R4.8xl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32 CPUs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244GB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160 CPUs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1,220GB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764219"/>
                  </a:ext>
                </a:extLst>
              </a:tr>
              <a:tr h="8010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Physical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1TB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2.5TB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07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01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Configuring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86" y="2220686"/>
            <a:ext cx="5351381" cy="42962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Default configuration settings are not always optimal and can lead to wasted resources; additionally, Spark takes configuration settings as recommendations and can silently overwrite your decisions</a:t>
            </a:r>
          </a:p>
          <a:p>
            <a:r>
              <a:rPr lang="en-US" dirty="0"/>
              <a:t>Spark Executors</a:t>
            </a:r>
          </a:p>
          <a:p>
            <a:pPr lvl="1"/>
            <a:r>
              <a:rPr lang="en-US" dirty="0"/>
              <a:t>Partitioned resources within each worker node</a:t>
            </a:r>
          </a:p>
          <a:p>
            <a:pPr lvl="1"/>
            <a:r>
              <a:rPr lang="en-US" dirty="0"/>
              <a:t>Number of Executors can range from 1 to the number of CPUs per worker node; worker node memory is divided evenly between Executors</a:t>
            </a:r>
          </a:p>
          <a:p>
            <a:pPr lvl="1"/>
            <a:r>
              <a:rPr lang="en-US" dirty="0"/>
              <a:t>Default Parallelism is the number of Tasks each Executor can run at the same time</a:t>
            </a:r>
          </a:p>
          <a:p>
            <a:r>
              <a:rPr lang="en-US" dirty="0"/>
              <a:t>Resources for Spark Driver and Overhead</a:t>
            </a:r>
          </a:p>
          <a:p>
            <a:pPr lvl="1"/>
            <a:r>
              <a:rPr lang="en-US" dirty="0"/>
              <a:t>Not all resources can be applied to Executors</a:t>
            </a:r>
          </a:p>
          <a:p>
            <a:pPr lvl="1"/>
            <a:r>
              <a:rPr lang="en-US" dirty="0"/>
              <a:t>Spark requires CPUs and memory at the Worker level to run the OS and organize jobs; overhead memory is also required to handle data shuffling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495728" y="2411586"/>
            <a:ext cx="2459712" cy="3213995"/>
            <a:chOff x="3913672" y="2527698"/>
            <a:chExt cx="2459712" cy="3213995"/>
          </a:xfrm>
        </p:grpSpPr>
        <p:sp>
          <p:nvSpPr>
            <p:cNvPr id="7" name="Rectangle 6"/>
            <p:cNvSpPr/>
            <p:nvPr/>
          </p:nvSpPr>
          <p:spPr>
            <a:xfrm>
              <a:off x="4359177" y="2943835"/>
              <a:ext cx="1352281" cy="914400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Master Node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020612" y="4095701"/>
              <a:ext cx="1843212" cy="1645992"/>
              <a:chOff x="3913033" y="3526675"/>
              <a:chExt cx="1843212" cy="164599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913033" y="35266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065433" y="36790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217833" y="38314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370233" y="39838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22633" y="41362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913672" y="2527698"/>
              <a:ext cx="245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Hardware configuration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86434" y="2321836"/>
            <a:ext cx="3917424" cy="4173033"/>
            <a:chOff x="7389205" y="2293350"/>
            <a:chExt cx="3917424" cy="3765021"/>
          </a:xfrm>
        </p:grpSpPr>
        <p:sp>
          <p:nvSpPr>
            <p:cNvPr id="19" name="Rectangle 18"/>
            <p:cNvSpPr/>
            <p:nvPr/>
          </p:nvSpPr>
          <p:spPr>
            <a:xfrm>
              <a:off x="7389205" y="2632704"/>
              <a:ext cx="3917424" cy="342566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Worker Node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CPUs: 32, Memory = 244gb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815" y="3137608"/>
              <a:ext cx="1439186" cy="1114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Executor 1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CPUs: 8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Memory: 60gb</a:t>
              </a:r>
            </a:p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90175" y="3137608"/>
              <a:ext cx="1439186" cy="1114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Executor 2</a:t>
              </a:r>
            </a:p>
            <a:p>
              <a:pPr algn="ctr"/>
              <a:r>
                <a:rPr lang="en-US" sz="1400" dirty="0"/>
                <a:t>CPUs: 8</a:t>
              </a:r>
            </a:p>
            <a:p>
              <a:pPr algn="ctr"/>
              <a:r>
                <a:rPr lang="en-US" sz="1400" dirty="0"/>
                <a:t>Memory: 60gb</a:t>
              </a:r>
            </a:p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04815" y="4439726"/>
              <a:ext cx="1439186" cy="1114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Executor 3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CPUs: 8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Memory: 60gb</a:t>
              </a:r>
            </a:p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90943" y="4439725"/>
              <a:ext cx="1439186" cy="1114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Executor 4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CPUs: 8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Memory: 60gb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77578" y="2293350"/>
              <a:ext cx="20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Spark configuration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416330" y="419828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071007" y="4209018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281619" y="419613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936296" y="420687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478577" y="557418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133254" y="5584911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230104" y="5587055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884781" y="5597786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494159" y="6002536"/>
            <a:ext cx="997859" cy="42619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42027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Configuring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86" y="2220686"/>
            <a:ext cx="5351381" cy="42962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Default configuration settings are not always optimal and can lead to wasted resources; additionally, Spark takes configuration settings as recommendations and can silently overwrite your decisions</a:t>
            </a:r>
          </a:p>
          <a:p>
            <a:r>
              <a:rPr lang="en-US" dirty="0"/>
              <a:t>Spark Executors</a:t>
            </a:r>
          </a:p>
          <a:p>
            <a:pPr lvl="1"/>
            <a:r>
              <a:rPr lang="en-US" dirty="0"/>
              <a:t>Partitioned resources within each worker node</a:t>
            </a:r>
          </a:p>
          <a:p>
            <a:pPr lvl="1"/>
            <a:r>
              <a:rPr lang="en-US" dirty="0"/>
              <a:t>Number of Executors can range from 1 to the number of CPUs per worker node; worker node memory is divided evenly between Executors</a:t>
            </a:r>
          </a:p>
          <a:p>
            <a:pPr lvl="1"/>
            <a:r>
              <a:rPr lang="en-US" dirty="0"/>
              <a:t>Default Parallelism is the number of Tasks each Executor can run at the same time</a:t>
            </a:r>
          </a:p>
          <a:p>
            <a:r>
              <a:rPr lang="en-US" dirty="0"/>
              <a:t>Resources for Spark Driver and Overhead</a:t>
            </a:r>
          </a:p>
          <a:p>
            <a:pPr lvl="1"/>
            <a:r>
              <a:rPr lang="en-US" dirty="0"/>
              <a:t>Not all resources can be applied to Executors</a:t>
            </a:r>
          </a:p>
          <a:p>
            <a:pPr lvl="1"/>
            <a:r>
              <a:rPr lang="en-US" dirty="0"/>
              <a:t>Spark requires CPUs and memory at the Worker level to run the OS and organize jobs; overhead memory is also required to handle data shuffling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495728" y="2411586"/>
            <a:ext cx="2459712" cy="3213995"/>
            <a:chOff x="3913672" y="2527698"/>
            <a:chExt cx="2459712" cy="3213995"/>
          </a:xfrm>
        </p:grpSpPr>
        <p:sp>
          <p:nvSpPr>
            <p:cNvPr id="7" name="Rectangle 6"/>
            <p:cNvSpPr/>
            <p:nvPr/>
          </p:nvSpPr>
          <p:spPr>
            <a:xfrm>
              <a:off x="4359177" y="2943835"/>
              <a:ext cx="1352281" cy="914400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Master Node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020612" y="4095701"/>
              <a:ext cx="1843212" cy="1645992"/>
              <a:chOff x="3913033" y="3526675"/>
              <a:chExt cx="1843212" cy="164599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913033" y="35266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065433" y="36790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217833" y="38314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370233" y="39838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22633" y="41362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913672" y="2527698"/>
              <a:ext cx="245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Hardware configuration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86434" y="2321836"/>
            <a:ext cx="3917424" cy="4173033"/>
            <a:chOff x="7389205" y="2293350"/>
            <a:chExt cx="3917424" cy="3765021"/>
          </a:xfrm>
        </p:grpSpPr>
        <p:sp>
          <p:nvSpPr>
            <p:cNvPr id="19" name="Rectangle 18"/>
            <p:cNvSpPr/>
            <p:nvPr/>
          </p:nvSpPr>
          <p:spPr>
            <a:xfrm>
              <a:off x="7389205" y="2632704"/>
              <a:ext cx="3917424" cy="342566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Worker Node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CPUs: 32, Memory = 244gb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815" y="3137608"/>
              <a:ext cx="3353336" cy="241689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Executor 1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CPUs: 32</a:t>
              </a:r>
            </a:p>
            <a:p>
              <a:pPr lvl="0" algn="ctr"/>
              <a:r>
                <a:rPr lang="en-US" sz="1400" dirty="0">
                  <a:solidFill>
                    <a:prstClr val="white"/>
                  </a:solidFill>
                </a:rPr>
                <a:t>Memory: 240gb</a:t>
              </a: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lvl="0" algn="ctr"/>
              <a:endParaRPr lang="en-US" sz="1400" dirty="0">
                <a:solidFill>
                  <a:prstClr val="white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77578" y="2293350"/>
              <a:ext cx="20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Spark configuration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8416330" y="419828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071007" y="4209018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281619" y="419613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936296" y="420687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478577" y="557418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133254" y="5584911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230104" y="5587055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884781" y="5597786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494159" y="6002536"/>
            <a:ext cx="997859" cy="42619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HDFS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427061" y="4530993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081738" y="4541724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452819" y="486583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107496" y="487657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491456" y="523932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146133" y="5250058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294497" y="4543872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949174" y="4554603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0281620" y="489159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0936297" y="4902330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307375" y="5252208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962052" y="526293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51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Configuring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86" y="2220686"/>
            <a:ext cx="5351381" cy="42962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Default configuration settings are not always optimal and can lead to wasted resources; additionally, Spark takes configuration settings as recommendations and can silently overwrite your decisions</a:t>
            </a:r>
          </a:p>
          <a:p>
            <a:r>
              <a:rPr lang="en-US" dirty="0"/>
              <a:t>Spark Executors</a:t>
            </a:r>
          </a:p>
          <a:p>
            <a:pPr lvl="1"/>
            <a:r>
              <a:rPr lang="en-US" dirty="0"/>
              <a:t>Partitioned resources within each worker node</a:t>
            </a:r>
          </a:p>
          <a:p>
            <a:pPr lvl="1"/>
            <a:r>
              <a:rPr lang="en-US" dirty="0"/>
              <a:t>Number of Executors can range from 1 to the number of CPUs per worker node; worker node memory is divided evenly between Executors</a:t>
            </a:r>
          </a:p>
          <a:p>
            <a:pPr lvl="1"/>
            <a:r>
              <a:rPr lang="en-US" dirty="0"/>
              <a:t>Default Parallelism is the number of Tasks each Executor can run at the same time</a:t>
            </a:r>
          </a:p>
          <a:p>
            <a:r>
              <a:rPr lang="en-US" dirty="0"/>
              <a:t>Resources for Spark Driver and Overhead</a:t>
            </a:r>
          </a:p>
          <a:p>
            <a:pPr lvl="1"/>
            <a:r>
              <a:rPr lang="en-US" dirty="0"/>
              <a:t>Not all resources can be applied to Executors</a:t>
            </a:r>
          </a:p>
          <a:p>
            <a:pPr lvl="1"/>
            <a:r>
              <a:rPr lang="en-US" dirty="0"/>
              <a:t>Spark requires CPUs and memory at the Worker level to run the OS and organize jobs; overhead memory is also required to handle data shuffling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495728" y="2411586"/>
            <a:ext cx="2459712" cy="3213995"/>
            <a:chOff x="3913672" y="2527698"/>
            <a:chExt cx="2459712" cy="3213995"/>
          </a:xfrm>
        </p:grpSpPr>
        <p:sp>
          <p:nvSpPr>
            <p:cNvPr id="7" name="Rectangle 6"/>
            <p:cNvSpPr/>
            <p:nvPr/>
          </p:nvSpPr>
          <p:spPr>
            <a:xfrm>
              <a:off x="4359177" y="2943835"/>
              <a:ext cx="1352281" cy="914400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Master Node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020612" y="4095701"/>
              <a:ext cx="1843212" cy="1645992"/>
              <a:chOff x="3913033" y="3526675"/>
              <a:chExt cx="1843212" cy="164599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913033" y="35266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065433" y="36790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217833" y="38314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370233" y="39838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22633" y="4136275"/>
                <a:ext cx="1233612" cy="10363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Worker Node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913672" y="2527698"/>
              <a:ext cx="245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Hardware configuration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986434" y="2697965"/>
            <a:ext cx="3917424" cy="3796904"/>
          </a:xfrm>
          <a:prstGeom prst="rect">
            <a:avLst/>
          </a:prstGeom>
          <a:solidFill>
            <a:schemeClr val="bg2">
              <a:lumMod val="50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 Node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CPUs: 32, Memory = 244gb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02044" y="3257585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74807" y="2321836"/>
            <a:ext cx="2009974" cy="409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Spark configuration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539492" y="379108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494159" y="6002536"/>
            <a:ext cx="997859" cy="42619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HDFS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368843" y="3255437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2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9606291" y="3788939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0450673" y="3268316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3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0688121" y="3801818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0463550" y="4813785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32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0700998" y="534728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343086" y="4775149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31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9580534" y="5308651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8292497" y="4783655"/>
            <a:ext cx="998727" cy="826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Executor 30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CPUs: 1</a:t>
            </a:r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Memory: 7gb</a:t>
            </a:r>
          </a:p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8529945" y="5317157"/>
            <a:ext cx="523829" cy="2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Connection and Analysis in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292439"/>
            <a:ext cx="3425780" cy="39151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Following hardware/software setup, algorithm can be run in just a few lines of R code</a:t>
            </a:r>
          </a:p>
          <a:p>
            <a:r>
              <a:rPr lang="en-US" dirty="0"/>
              <a:t>After connecting to the Spark cluster, load the two tables and merge them</a:t>
            </a:r>
          </a:p>
          <a:p>
            <a:r>
              <a:rPr lang="en-US" dirty="0"/>
              <a:t>Timing bottleneck is the table merge</a:t>
            </a:r>
          </a:p>
          <a:p>
            <a:pPr lvl="1"/>
            <a:r>
              <a:rPr lang="en-US" dirty="0"/>
              <a:t>Joining tables requires the matched data from each table to be on the same Executor</a:t>
            </a:r>
          </a:p>
          <a:p>
            <a:pPr lvl="1"/>
            <a:r>
              <a:rPr lang="en-US" dirty="0"/>
              <a:t>Data may have to be shuffled around to find a match among other Executors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76" t="21124" r="47748" b="43263"/>
          <a:stretch/>
        </p:blipFill>
        <p:spPr>
          <a:xfrm>
            <a:off x="3516537" y="2458251"/>
            <a:ext cx="8675463" cy="34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8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288324"/>
              </p:ext>
            </p:extLst>
          </p:nvPr>
        </p:nvGraphicFramePr>
        <p:xfrm>
          <a:off x="528358" y="2379534"/>
          <a:ext cx="10908082" cy="390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388">
                  <a:extLst>
                    <a:ext uri="{9D8B030D-6E8A-4147-A177-3AD203B41FA5}">
                      <a16:colId xmlns:a16="http://schemas.microsoft.com/office/drawing/2014/main" val="3257074670"/>
                    </a:ext>
                  </a:extLst>
                </a:gridCol>
                <a:gridCol w="5347200">
                  <a:extLst>
                    <a:ext uri="{9D8B030D-6E8A-4147-A177-3AD203B41FA5}">
                      <a16:colId xmlns:a16="http://schemas.microsoft.com/office/drawing/2014/main" val="3396174178"/>
                    </a:ext>
                  </a:extLst>
                </a:gridCol>
                <a:gridCol w="3606494">
                  <a:extLst>
                    <a:ext uri="{9D8B030D-6E8A-4147-A177-3AD203B41FA5}">
                      <a16:colId xmlns:a16="http://schemas.microsoft.com/office/drawing/2014/main" val="3528787520"/>
                    </a:ext>
                  </a:extLst>
                </a:gridCol>
              </a:tblGrid>
              <a:tr h="350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Cloud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On-Premises</a:t>
                      </a:r>
                      <a:r>
                        <a:rPr lang="en-US" baseline="0" dirty="0"/>
                        <a:t> Computing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927799"/>
                  </a:ext>
                </a:extLst>
              </a:tr>
              <a:tr h="10487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30 minutes </a:t>
                      </a:r>
                      <a:r>
                        <a:rPr lang="en-US" dirty="0"/>
                        <a:t>to select appropriate</a:t>
                      </a:r>
                      <a:r>
                        <a:rPr lang="en-US" baseline="0" dirty="0"/>
                        <a:t> size of EMR cluster for the data, set up with required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 (hardware/software already in place)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857148"/>
                  </a:ext>
                </a:extLst>
              </a:tr>
              <a:tr h="1246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Preparation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baseline="0" dirty="0"/>
                        <a:t>2 Hours </a:t>
                      </a:r>
                      <a:r>
                        <a:rPr lang="en-US" baseline="0" dirty="0"/>
                        <a:t>transferring two pipe-separated files into Hadoop, creating Hive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 (data</a:t>
                      </a:r>
                      <a:r>
                        <a:rPr lang="en-US" baseline="0" dirty="0"/>
                        <a:t> on-prem)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153255"/>
                  </a:ext>
                </a:extLst>
              </a:tr>
              <a:tr h="12466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45</a:t>
                      </a:r>
                      <a:r>
                        <a:rPr lang="en-US" b="1" baseline="0" dirty="0"/>
                        <a:t> minutes </a:t>
                      </a:r>
                      <a:r>
                        <a:rPr lang="en-US" baseline="0" dirty="0"/>
                        <a:t>for f</a:t>
                      </a:r>
                      <a:r>
                        <a:rPr lang="en-US" dirty="0"/>
                        <a:t>inal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 hours </a:t>
                      </a:r>
                      <a:r>
                        <a:rPr lang="en-US" dirty="0"/>
                        <a:t>for total processing time (</a:t>
                      </a:r>
                      <a:r>
                        <a:rPr lang="en-US" baseline="0" dirty="0"/>
                        <a:t>query + algorithm + results 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88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26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798" y="2472744"/>
            <a:ext cx="8847786" cy="3721994"/>
          </a:xfrm>
        </p:spPr>
        <p:txBody>
          <a:bodyPr>
            <a:normAutofit/>
          </a:bodyPr>
          <a:lstStyle/>
          <a:p>
            <a:r>
              <a:rPr lang="en-US" dirty="0"/>
              <a:t>Benchmarked an On-Premises vs Cloud solution to aid an investigation into ARCH optics profiles</a:t>
            </a:r>
          </a:p>
          <a:p>
            <a:pPr lvl="1"/>
            <a:r>
              <a:rPr lang="en-US" dirty="0"/>
              <a:t>Cloud solution was significantly faster; hardware scale-up or down to the size of the problem</a:t>
            </a:r>
          </a:p>
          <a:p>
            <a:pPr lvl="1"/>
            <a:r>
              <a:rPr lang="en-US" dirty="0"/>
              <a:t>Some overhead spent figuring out the right hardware and configuration settings for the job and trying to address any bottlenecks in processing time</a:t>
            </a:r>
          </a:p>
          <a:p>
            <a:pPr lvl="1"/>
            <a:r>
              <a:rPr lang="en-US" dirty="0"/>
              <a:t>Data preparation has added complexity over On-Premises methods</a:t>
            </a:r>
          </a:p>
          <a:p>
            <a:r>
              <a:rPr lang="en-US" dirty="0"/>
              <a:t>Current and Future work</a:t>
            </a:r>
          </a:p>
          <a:p>
            <a:pPr lvl="1"/>
            <a:r>
              <a:rPr lang="en-US" dirty="0"/>
              <a:t>Machine learning applications (Tensorflow, h2o, SparkML) for pro-active maintenance modeling</a:t>
            </a:r>
          </a:p>
          <a:p>
            <a:pPr lvl="1"/>
            <a:r>
              <a:rPr lang="en-US" dirty="0"/>
              <a:t>Automated report generation on real-time data</a:t>
            </a:r>
          </a:p>
          <a:p>
            <a:pPr lvl="1"/>
            <a:r>
              <a:rPr lang="en-US" dirty="0"/>
              <a:t>Analyze large data sources without desktop limitations (e.g. Alinity PM or solenoid current data)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1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90" y="2369713"/>
            <a:ext cx="6722771" cy="4022125"/>
          </a:xfrm>
        </p:spPr>
        <p:txBody>
          <a:bodyPr>
            <a:normAutofit fontScale="92500"/>
          </a:bodyPr>
          <a:lstStyle/>
          <a:p>
            <a:r>
              <a:rPr lang="en-US" dirty="0"/>
              <a:t>Investigation initiated to search for a specific pattern in ARCHITECT optics subread profiles</a:t>
            </a:r>
          </a:p>
          <a:p>
            <a:pPr lvl="1"/>
            <a:r>
              <a:rPr lang="en-US" dirty="0"/>
              <a:t>Need to find every ARCH rep matching the pattern (low optics peak)</a:t>
            </a:r>
          </a:p>
          <a:p>
            <a:pPr lvl="1"/>
            <a:r>
              <a:rPr lang="en-US" dirty="0"/>
              <a:t>Date range included all data in the IDA (400 days)</a:t>
            </a:r>
          </a:p>
          <a:p>
            <a:r>
              <a:rPr lang="en-US" dirty="0"/>
              <a:t>Data size issues</a:t>
            </a:r>
          </a:p>
          <a:p>
            <a:pPr lvl="1"/>
            <a:r>
              <a:rPr lang="en-US" dirty="0"/>
              <a:t>400 days of ARCH Results table ~450gb</a:t>
            </a:r>
          </a:p>
          <a:p>
            <a:pPr lvl="1"/>
            <a:r>
              <a:rPr lang="en-US" dirty="0"/>
              <a:t>400 days of ARCH Subreads table ~350gb</a:t>
            </a:r>
          </a:p>
          <a:p>
            <a:r>
              <a:rPr lang="en-US" dirty="0"/>
              <a:t>Method comparison</a:t>
            </a:r>
          </a:p>
          <a:p>
            <a:pPr lvl="1"/>
            <a:r>
              <a:rPr lang="en-US" dirty="0"/>
              <a:t>On-Premises computing: local hardware and software (desktop computer, JMP Pro), local data source (Oracle servers)</a:t>
            </a:r>
          </a:p>
          <a:p>
            <a:pPr lvl="1"/>
            <a:r>
              <a:rPr lang="en-US" dirty="0"/>
              <a:t>Amazon Web Services (AWS) cloud computing: virtual hardware hosted on AWS servers, Apache Spark for parallel computing, Cloud data source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7" name="Group 6">
            <a:extLst/>
          </p:cNvPr>
          <p:cNvGrpSpPr/>
          <p:nvPr/>
        </p:nvGrpSpPr>
        <p:grpSpPr>
          <a:xfrm>
            <a:off x="6967472" y="2795951"/>
            <a:ext cx="5080510" cy="2966398"/>
            <a:chOff x="251402" y="2840263"/>
            <a:chExt cx="4027635" cy="2343344"/>
          </a:xfrm>
        </p:grpSpPr>
        <p:pic>
          <p:nvPicPr>
            <p:cNvPr id="8" name="Picture 7">
              <a:extLst/>
            </p:cNvPr>
            <p:cNvPicPr>
              <a:picLocks noChangeAspect="1"/>
            </p:cNvPicPr>
            <p:nvPr/>
          </p:nvPicPr>
          <p:blipFill rotWithShape="1">
            <a:blip r:embed="rId2"/>
            <a:srcRect r="10032"/>
            <a:stretch/>
          </p:blipFill>
          <p:spPr>
            <a:xfrm>
              <a:off x="251402" y="3034767"/>
              <a:ext cx="4027635" cy="2148840"/>
            </a:xfrm>
            <a:prstGeom prst="rect">
              <a:avLst/>
            </a:prstGeom>
          </p:spPr>
        </p:pic>
        <p:sp>
          <p:nvSpPr>
            <p:cNvPr id="9" name="TextBox 8">
              <a:extLst/>
            </p:cNvPr>
            <p:cNvSpPr txBox="1"/>
            <p:nvPr/>
          </p:nvSpPr>
          <p:spPr>
            <a:xfrm>
              <a:off x="1742158" y="2840263"/>
              <a:ext cx="1046123" cy="194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Georgia" panose="02040502050405020303" pitchFamily="18" charset="0"/>
                </a:rPr>
                <a:t>Typical Subreads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7572776" y="3219718"/>
            <a:ext cx="927425" cy="2542631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42" y="3336220"/>
            <a:ext cx="231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Looking for abnormal peak shape</a:t>
            </a:r>
          </a:p>
        </p:txBody>
      </p:sp>
    </p:spTree>
    <p:extLst>
      <p:ext uri="{BB962C8B-B14F-4D97-AF65-F5344CB8AC3E}">
        <p14:creationId xmlns:p14="http://schemas.microsoft.com/office/powerpoint/2010/main" val="323815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73" y="2322094"/>
            <a:ext cx="6783932" cy="40697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Amazon Web Services (AWS) offers a wide variety of storage and computing applications on servers around the world</a:t>
            </a:r>
          </a:p>
          <a:p>
            <a:r>
              <a:rPr lang="en-US" dirty="0"/>
              <a:t>S3 (Simple Storage Service)</a:t>
            </a:r>
          </a:p>
          <a:p>
            <a:pPr lvl="1"/>
            <a:r>
              <a:rPr lang="en-US" dirty="0"/>
              <a:t>Data can be uploaded into buckets for short/med/long term storage</a:t>
            </a:r>
          </a:p>
          <a:p>
            <a:pPr lvl="1"/>
            <a:r>
              <a:rPr lang="en-US" dirty="0"/>
              <a:t>Think of these as hard drives in the cloud</a:t>
            </a:r>
          </a:p>
          <a:p>
            <a:r>
              <a:rPr lang="en-US" dirty="0"/>
              <a:t>EC2 (Elastic Cloud Compute)</a:t>
            </a:r>
          </a:p>
          <a:p>
            <a:pPr lvl="1"/>
            <a:r>
              <a:rPr lang="en-US" dirty="0"/>
              <a:t>A single virtual machine contained with an AWS server</a:t>
            </a:r>
          </a:p>
          <a:p>
            <a:pPr lvl="1"/>
            <a:r>
              <a:rPr lang="en-US" dirty="0"/>
              <a:t>Hardware can scale up as needed (CPUs and Memory)</a:t>
            </a:r>
          </a:p>
          <a:p>
            <a:pPr lvl="1"/>
            <a:r>
              <a:rPr lang="en-US" dirty="0"/>
              <a:t>Good for jobs that require more power but not distributed computing</a:t>
            </a:r>
          </a:p>
          <a:p>
            <a:r>
              <a:rPr lang="en-US" dirty="0"/>
              <a:t>EMR (Elastic MapReduce)</a:t>
            </a:r>
          </a:p>
          <a:p>
            <a:pPr lvl="1"/>
            <a:r>
              <a:rPr lang="en-US" dirty="0"/>
              <a:t>A cluster of EC2 instances with a master node and worker nodes</a:t>
            </a:r>
          </a:p>
          <a:p>
            <a:pPr lvl="1"/>
            <a:r>
              <a:rPr lang="en-US" dirty="0"/>
              <a:t>Cluster size can scale up for increased parallelization</a:t>
            </a:r>
          </a:p>
          <a:p>
            <a:pPr lvl="1"/>
            <a:r>
              <a:rPr lang="en-US" dirty="0"/>
              <a:t>Good for jobs that require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https://d2908q01vomqb2.cloudfront.net/1b6453892473a467d07372d45eb05abc2031647a/2017/06/21/Step_Functions_S3_Bucket_Arch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39474" r="80292" b="47193"/>
          <a:stretch/>
        </p:blipFill>
        <p:spPr bwMode="auto">
          <a:xfrm>
            <a:off x="10274705" y="2104285"/>
            <a:ext cx="1519649" cy="149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mr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5807" r="5879" b="19057"/>
          <a:stretch/>
        </p:blipFill>
        <p:spPr bwMode="auto">
          <a:xfrm>
            <a:off x="8918090" y="4366941"/>
            <a:ext cx="2387635" cy="18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c2 instan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612" r="74187" b="69818"/>
          <a:stretch/>
        </p:blipFill>
        <p:spPr bwMode="auto">
          <a:xfrm>
            <a:off x="8123503" y="3031796"/>
            <a:ext cx="1174431" cy="11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79646" y="6119881"/>
            <a:ext cx="132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EMR Cluster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8609" y="358175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 Bucket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2192" y="2669576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Instance</a:t>
            </a:r>
          </a:p>
        </p:txBody>
      </p:sp>
    </p:spTree>
    <p:extLst>
      <p:ext uri="{BB962C8B-B14F-4D97-AF65-F5344CB8AC3E}">
        <p14:creationId xmlns:p14="http://schemas.microsoft.com/office/powerpoint/2010/main" val="110955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of ARCHITECT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6636763" cy="3565481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Cloud Analysis: IDA snapshot (May 2016 to May 2017)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Copy of the IDA transferred to AWS S3 (Amazon Web Services, Simple Storage Solution) by BDAA team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Tables stored as individual pipe-separated text files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Results table: 450gb, Subread table: 350gb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On-premises comparison: May 2017 to May 2018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Data queried from IDA/PABBTO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Similar sized Results and Subread tables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8358" y="6394059"/>
            <a:ext cx="3859795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041" t="12770" r="59658" b="16620"/>
          <a:stretch/>
        </p:blipFill>
        <p:spPr>
          <a:xfrm>
            <a:off x="7974202" y="1263182"/>
            <a:ext cx="2856929" cy="55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522" y="2940449"/>
            <a:ext cx="6248600" cy="3416300"/>
          </a:xfrm>
        </p:spPr>
        <p:txBody>
          <a:bodyPr>
            <a:normAutofit/>
          </a:bodyPr>
          <a:lstStyle/>
          <a:p>
            <a:r>
              <a:rPr lang="en-US" sz="2000" dirty="0"/>
              <a:t>Query ARCH Results and Subreads tables from the IDA</a:t>
            </a:r>
          </a:p>
          <a:p>
            <a:r>
              <a:rPr lang="en-US" sz="2000" dirty="0"/>
              <a:t>Merge Results and Subreads tables</a:t>
            </a:r>
          </a:p>
          <a:p>
            <a:r>
              <a:rPr lang="en-US" sz="2000" dirty="0"/>
              <a:t>Calculate optics read ratios</a:t>
            </a:r>
          </a:p>
          <a:p>
            <a:r>
              <a:rPr lang="en-US" sz="2000" dirty="0"/>
              <a:t>Flag every rep that meets flagging criteria</a:t>
            </a:r>
          </a:p>
          <a:p>
            <a:r>
              <a:rPr lang="en-US" sz="2000" dirty="0"/>
              <a:t>Subset the flagged reps and write to an output table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08" y="973668"/>
            <a:ext cx="1326478" cy="103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28749" y="6022506"/>
            <a:ext cx="939745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Flagged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7082" y="2652934"/>
            <a:ext cx="939745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7576" y="2669398"/>
            <a:ext cx="1084044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Subreads Table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8750" y="3859097"/>
            <a:ext cx="939745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Merged Table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 rotWithShape="1">
          <a:blip r:embed="rId3"/>
          <a:srcRect r="10032"/>
          <a:stretch/>
        </p:blipFill>
        <p:spPr>
          <a:xfrm>
            <a:off x="8828447" y="4648599"/>
            <a:ext cx="2554962" cy="120556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2"/>
            <a:endCxn id="9" idx="0"/>
          </p:cNvCxnSpPr>
          <p:nvPr/>
        </p:nvCxnSpPr>
        <p:spPr>
          <a:xfrm flipH="1">
            <a:off x="8026955" y="2011781"/>
            <a:ext cx="801492" cy="64115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0" idx="0"/>
          </p:cNvCxnSpPr>
          <p:nvPr/>
        </p:nvCxnSpPr>
        <p:spPr>
          <a:xfrm>
            <a:off x="8828447" y="2011781"/>
            <a:ext cx="791151" cy="657617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1" idx="0"/>
          </p:cNvCxnSpPr>
          <p:nvPr/>
        </p:nvCxnSpPr>
        <p:spPr>
          <a:xfrm flipH="1">
            <a:off x="8798623" y="3315729"/>
            <a:ext cx="820975" cy="543368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>
            <a:off x="8026955" y="3299265"/>
            <a:ext cx="771668" cy="55983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8" idx="0"/>
          </p:cNvCxnSpPr>
          <p:nvPr/>
        </p:nvCxnSpPr>
        <p:spPr>
          <a:xfrm flipH="1">
            <a:off x="8798622" y="4505428"/>
            <a:ext cx="1" cy="1517078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93041" y="4833265"/>
            <a:ext cx="152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Optics Check Algorithm</a:t>
            </a:r>
          </a:p>
        </p:txBody>
      </p:sp>
      <p:sp>
        <p:nvSpPr>
          <p:cNvPr id="47" name="Oval 46"/>
          <p:cNvSpPr/>
          <p:nvPr/>
        </p:nvSpPr>
        <p:spPr>
          <a:xfrm>
            <a:off x="9077576" y="4521892"/>
            <a:ext cx="666837" cy="1500614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7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vs Cloud Use Case Comparison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674260"/>
              </p:ext>
            </p:extLst>
          </p:nvPr>
        </p:nvGraphicFramePr>
        <p:xfrm>
          <a:off x="528358" y="2433409"/>
          <a:ext cx="11372043" cy="395842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1504">
                  <a:extLst>
                    <a:ext uri="{9D8B030D-6E8A-4147-A177-3AD203B41FA5}">
                      <a16:colId xmlns:a16="http://schemas.microsoft.com/office/drawing/2014/main" val="878096131"/>
                    </a:ext>
                  </a:extLst>
                </a:gridCol>
                <a:gridCol w="2653477">
                  <a:extLst>
                    <a:ext uri="{9D8B030D-6E8A-4147-A177-3AD203B41FA5}">
                      <a16:colId xmlns:a16="http://schemas.microsoft.com/office/drawing/2014/main" val="1281274"/>
                    </a:ext>
                  </a:extLst>
                </a:gridCol>
                <a:gridCol w="2748246">
                  <a:extLst>
                    <a:ext uri="{9D8B030D-6E8A-4147-A177-3AD203B41FA5}">
                      <a16:colId xmlns:a16="http://schemas.microsoft.com/office/drawing/2014/main" val="2896703806"/>
                    </a:ext>
                  </a:extLst>
                </a:gridCol>
                <a:gridCol w="2274408">
                  <a:extLst>
                    <a:ext uri="{9D8B030D-6E8A-4147-A177-3AD203B41FA5}">
                      <a16:colId xmlns:a16="http://schemas.microsoft.com/office/drawing/2014/main" val="3760747891"/>
                    </a:ext>
                  </a:extLst>
                </a:gridCol>
                <a:gridCol w="2274408">
                  <a:extLst>
                    <a:ext uri="{9D8B030D-6E8A-4147-A177-3AD203B41FA5}">
                      <a16:colId xmlns:a16="http://schemas.microsoft.com/office/drawing/2014/main" val="2548503253"/>
                    </a:ext>
                  </a:extLst>
                </a:gridCol>
              </a:tblGrid>
              <a:tr h="466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Weaknesses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to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958562"/>
                  </a:ext>
                </a:extLst>
              </a:tr>
              <a:tr h="1036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Working on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your PC</a:t>
                      </a:r>
                      <a:r>
                        <a:rPr lang="en-US" sz="1600" baseline="0" dirty="0"/>
                        <a:t> with JMP, R, Python to pull data, analyze, and write reports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Easy to use, more</a:t>
                      </a:r>
                      <a:r>
                        <a:rPr lang="en-US" sz="1600" baseline="0" dirty="0"/>
                        <a:t> tools to work with; most software is designed to work at this level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Limited by PC memory, CPUs,</a:t>
                      </a:r>
                      <a:r>
                        <a:rPr lang="en-US" sz="1600" baseline="0" dirty="0"/>
                        <a:t> physical space; not parallelized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Data</a:t>
                      </a:r>
                      <a:r>
                        <a:rPr lang="en-US" sz="1600" baseline="0" dirty="0"/>
                        <a:t> size &lt; 1/3 to 1/2 your memory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168022"/>
                  </a:ext>
                </a:extLst>
              </a:tr>
              <a:tr h="1036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EC2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Single virtual machine on the cloud; accessed</a:t>
                      </a:r>
                      <a:r>
                        <a:rPr lang="en-US" sz="1600" baseline="0" dirty="0"/>
                        <a:t> via remote desktop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baseline="0" dirty="0"/>
                        <a:t>Instance behaves like a desktop computer; scalable CPUs and RAM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Learning curve to set up</a:t>
                      </a:r>
                      <a:r>
                        <a:rPr lang="en-US" sz="1600" baseline="0" dirty="0"/>
                        <a:t> correctly; s</a:t>
                      </a:r>
                      <a:r>
                        <a:rPr lang="en-US" sz="1600" dirty="0"/>
                        <a:t>ome functions don’t work;</a:t>
                      </a:r>
                      <a:r>
                        <a:rPr lang="en-US" sz="1600" baseline="0" dirty="0"/>
                        <a:t> not parallelized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Larger data set that you could process if your computer was more powerful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309425"/>
                  </a:ext>
                </a:extLst>
              </a:tr>
              <a:tr h="1388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EMR 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Cluster of EC2 instances</a:t>
                      </a:r>
                      <a:r>
                        <a:rPr lang="en-US" sz="1600" baseline="0" dirty="0"/>
                        <a:t> generated for distributed computing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Highly scalable; can handle massive data quickly through parallel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Steep learning curve;</a:t>
                      </a:r>
                      <a:r>
                        <a:rPr lang="en-US" sz="1600" baseline="0" dirty="0"/>
                        <a:t> requires different programming syntax within 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Large data</a:t>
                      </a:r>
                      <a:r>
                        <a:rPr lang="en-US" sz="1600" baseline="0" dirty="0"/>
                        <a:t> sets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23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0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86" y="2421228"/>
            <a:ext cx="4961623" cy="37992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Traditional method</a:t>
            </a:r>
          </a:p>
          <a:p>
            <a:r>
              <a:rPr lang="en-US" dirty="0"/>
              <a:t>Utilized JMP Pro</a:t>
            </a:r>
          </a:p>
          <a:p>
            <a:pPr lvl="1"/>
            <a:r>
              <a:rPr lang="en-US" dirty="0"/>
              <a:t>SQL Query of a local database (IDA/PABBTO) through ODBC connection</a:t>
            </a:r>
          </a:p>
          <a:p>
            <a:pPr lvl="1"/>
            <a:r>
              <a:rPr lang="en-US" dirty="0"/>
              <a:t>Performed table merge and algorithm calculation on local desktop</a:t>
            </a:r>
          </a:p>
          <a:p>
            <a:pPr lvl="1"/>
            <a:r>
              <a:rPr lang="en-US" dirty="0"/>
              <a:t>Flagged reps were written to output table</a:t>
            </a:r>
          </a:p>
          <a:p>
            <a:r>
              <a:rPr lang="en-US" dirty="0"/>
              <a:t>Due to size of tables, workflow had to be partitioned</a:t>
            </a:r>
          </a:p>
          <a:p>
            <a:pPr lvl="1"/>
            <a:r>
              <a:rPr lang="en-US" dirty="0"/>
              <a:t>Process was broken into monthly batches</a:t>
            </a:r>
          </a:p>
          <a:p>
            <a:pPr lvl="1"/>
            <a:r>
              <a:rPr lang="en-US" dirty="0"/>
              <a:t>Flagged results from each batch was merged into final output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848279" y="3357967"/>
            <a:ext cx="6056410" cy="1597623"/>
            <a:chOff x="5062371" y="3429231"/>
            <a:chExt cx="6056410" cy="1597623"/>
          </a:xfrm>
        </p:grpSpPr>
        <p:grpSp>
          <p:nvGrpSpPr>
            <p:cNvPr id="8" name="Group 7"/>
            <p:cNvGrpSpPr/>
            <p:nvPr/>
          </p:nvGrpSpPr>
          <p:grpSpPr>
            <a:xfrm>
              <a:off x="5266687" y="3429231"/>
              <a:ext cx="5852094" cy="1597623"/>
              <a:chOff x="-58399" y="3686006"/>
              <a:chExt cx="5852094" cy="159762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0290" y="3795304"/>
                <a:ext cx="1626675" cy="117687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8399" y="3861416"/>
                <a:ext cx="1326478" cy="1038113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>
                <a:endCxn id="12" idx="1"/>
              </p:cNvCxnSpPr>
              <p:nvPr/>
            </p:nvCxnSpPr>
            <p:spPr>
              <a:xfrm>
                <a:off x="1420284" y="4380472"/>
                <a:ext cx="1340006" cy="327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523316" y="3686006"/>
                <a:ext cx="1005634" cy="646331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ODBC query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34262" y="4914297"/>
                <a:ext cx="2565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Local Hardware, JMP Pro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155143" y="4380472"/>
                <a:ext cx="642381" cy="327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853950" y="4195806"/>
                <a:ext cx="939745" cy="369332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Results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062371" y="4642754"/>
              <a:ext cx="1476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IDA/PABBTO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99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Methods: Software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369" y="2318197"/>
            <a:ext cx="8173218" cy="3953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Apache Spark</a:t>
            </a:r>
          </a:p>
          <a:p>
            <a:pPr lvl="1"/>
            <a:r>
              <a:rPr lang="en-US" dirty="0"/>
              <a:t>Open source distributed cluster-computing program</a:t>
            </a:r>
          </a:p>
          <a:p>
            <a:pPr lvl="1"/>
            <a:r>
              <a:rPr lang="en-US" dirty="0"/>
              <a:t>Developed for big data and machine learning</a:t>
            </a:r>
          </a:p>
          <a:p>
            <a:pPr lvl="1"/>
            <a:r>
              <a:rPr lang="en-US" dirty="0"/>
              <a:t>Divides large jobs into smaller tasks to be completed in parallel</a:t>
            </a:r>
          </a:p>
          <a:p>
            <a:pPr lvl="1"/>
            <a:r>
              <a:rPr lang="en-US" dirty="0"/>
              <a:t>Available on EMR cluster software packages</a:t>
            </a:r>
          </a:p>
          <a:p>
            <a:r>
              <a:rPr lang="en-US" dirty="0"/>
              <a:t>Hive</a:t>
            </a:r>
          </a:p>
          <a:p>
            <a:pPr lvl="1"/>
            <a:r>
              <a:rPr lang="en-US" dirty="0"/>
              <a:t>Data warehouse software</a:t>
            </a:r>
          </a:p>
          <a:p>
            <a:pPr lvl="1"/>
            <a:r>
              <a:rPr lang="en-US" dirty="0"/>
              <a:t>Read/write/manipulate distributed data</a:t>
            </a:r>
          </a:p>
          <a:p>
            <a:r>
              <a:rPr lang="en-US" dirty="0"/>
              <a:t>R/RStudio Server</a:t>
            </a:r>
          </a:p>
          <a:p>
            <a:pPr lvl="1"/>
            <a:r>
              <a:rPr lang="en-US" dirty="0"/>
              <a:t>Acts as an interface for Spark</a:t>
            </a:r>
          </a:p>
          <a:p>
            <a:pPr lvl="1"/>
            <a:r>
              <a:rPr lang="en-US" dirty="0"/>
              <a:t>Dplyr library for data manipulation</a:t>
            </a:r>
          </a:p>
          <a:p>
            <a:pPr lvl="1"/>
            <a:r>
              <a:rPr lang="en-US" dirty="0"/>
              <a:t>Sparklyr library to communicate with Spark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databricks.com/wp-content/themes/databricks/assets/images/spark_logo.png?v=2.2.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31" y="2743755"/>
            <a:ext cx="16287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019" y="4529030"/>
            <a:ext cx="2103120" cy="7380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77" y="5406425"/>
            <a:ext cx="1018165" cy="790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66" y="5378248"/>
            <a:ext cx="703954" cy="818752"/>
          </a:xfrm>
          <a:prstGeom prst="rect">
            <a:avLst/>
          </a:prstGeom>
        </p:spPr>
      </p:pic>
      <p:pic>
        <p:nvPicPr>
          <p:cNvPr id="11" name="Picture 2" descr="Apache H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714" y="2743755"/>
            <a:ext cx="10858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Supported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04" y="2498501"/>
            <a:ext cx="2871989" cy="3786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EMR version is regularly updated to add new tools related to big data manipulation and analysis</a:t>
            </a:r>
          </a:p>
          <a:p>
            <a:r>
              <a:rPr lang="en-US" dirty="0"/>
              <a:t>Hadoop</a:t>
            </a:r>
          </a:p>
          <a:p>
            <a:r>
              <a:rPr lang="en-US" dirty="0"/>
              <a:t>Hive</a:t>
            </a:r>
          </a:p>
          <a:p>
            <a:r>
              <a:rPr lang="en-US" dirty="0"/>
              <a:t>Hue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MXNet</a:t>
            </a:r>
          </a:p>
          <a:p>
            <a:r>
              <a:rPr lang="en-US" dirty="0"/>
              <a:t>TensorFlow</a:t>
            </a:r>
          </a:p>
          <a:p>
            <a:r>
              <a:rPr lang="en-US" dirty="0"/>
              <a:t>Zeppelin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42" t="9202" r="18635" b="41221"/>
          <a:stretch/>
        </p:blipFill>
        <p:spPr>
          <a:xfrm>
            <a:off x="3208504" y="2640169"/>
            <a:ext cx="8983495" cy="31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110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PPT Basic_White_v5_prophet_edit">
  <a:themeElements>
    <a:clrScheme name="Alinity_AACC Palette">
      <a:dk1>
        <a:srgbClr val="000000"/>
      </a:dk1>
      <a:lt1>
        <a:sysClr val="window" lastClr="FFFFFF"/>
      </a:lt1>
      <a:dk2>
        <a:srgbClr val="001E60"/>
      </a:dk2>
      <a:lt2>
        <a:srgbClr val="AA0061"/>
      </a:lt2>
      <a:accent1>
        <a:srgbClr val="84BD00"/>
      </a:accent1>
      <a:accent2>
        <a:srgbClr val="009BDE"/>
      </a:accent2>
      <a:accent3>
        <a:srgbClr val="888B8D"/>
      </a:accent3>
      <a:accent4>
        <a:srgbClr val="FFD100"/>
      </a:accent4>
      <a:accent5>
        <a:srgbClr val="009CDE"/>
      </a:accent5>
      <a:accent6>
        <a:srgbClr val="00B140"/>
      </a:accent6>
      <a:hlink>
        <a:srgbClr val="009CDE"/>
      </a:hlink>
      <a:folHlink>
        <a:srgbClr val="63666A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Georgia" panose="020405020504050203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41750</TotalTime>
  <Words>1942</Words>
  <Application>Microsoft Macintosh PowerPoint</Application>
  <PresentationFormat>Widescreen</PresentationFormat>
  <Paragraphs>386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Wingdings 3</vt:lpstr>
      <vt:lpstr>PPT Basic_White_v5_prophet_edit</vt:lpstr>
      <vt:lpstr>Ion Boardroom</vt:lpstr>
      <vt:lpstr>Using Cloud Computing Power to Accelerate Investigations</vt:lpstr>
      <vt:lpstr>Summary Overview</vt:lpstr>
      <vt:lpstr>Amazon Web Services Background</vt:lpstr>
      <vt:lpstr>One Year of ARCHITECT Data</vt:lpstr>
      <vt:lpstr>Workflow for Optics Algorithm</vt:lpstr>
      <vt:lpstr>On-Premises vs Cloud Use Case Comparison</vt:lpstr>
      <vt:lpstr>On-Premises Computing</vt:lpstr>
      <vt:lpstr>Cloud Methods: Software Selection</vt:lpstr>
      <vt:lpstr>EMR Supported Software</vt:lpstr>
      <vt:lpstr>Cloud Methods: Data Preparation</vt:lpstr>
      <vt:lpstr>EMR Structure</vt:lpstr>
      <vt:lpstr>Cloud Methods: Hardware Selection</vt:lpstr>
      <vt:lpstr>Cloud Methods: Hardware Selection</vt:lpstr>
      <vt:lpstr>Cloud Methods: Configuring Spark</vt:lpstr>
      <vt:lpstr>Cloud Methods: Configuring Spark</vt:lpstr>
      <vt:lpstr>Cloud Methods: Configuring Spark</vt:lpstr>
      <vt:lpstr>Spark Connection and Analysis in RStudio</vt:lpstr>
      <vt:lpstr>Method Comparison</vt:lpstr>
      <vt:lpstr>Summary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January 2018 Update</dc:title>
  <dc:creator>Tower, Jessica</dc:creator>
  <cp:lastModifiedBy>Torres, Raul J.</cp:lastModifiedBy>
  <cp:revision>228</cp:revision>
  <dcterms:created xsi:type="dcterms:W3CDTF">2018-05-14T18:45:42Z</dcterms:created>
  <dcterms:modified xsi:type="dcterms:W3CDTF">2018-12-07T02:25:20Z</dcterms:modified>
</cp:coreProperties>
</file>